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21383625" cx="30275200"/>
  <p:notesSz cx="20929600" cy="29819600"/>
  <p:embeddedFontLst>
    <p:embeddedFont>
      <p:font typeface="Roboto"/>
      <p:regular r:id="rId7"/>
      <p:bold r:id="rId8"/>
      <p:italic r:id="rId9"/>
      <p:boldItalic r:id="rId10"/>
    </p:embeddedFont>
    <p:embeddedFont>
      <p:font typeface="Roboto Mon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735">
          <p15:clr>
            <a:srgbClr val="A4A3A4"/>
          </p15:clr>
        </p15:guide>
        <p15:guide id="2" pos="9558">
          <p15:clr>
            <a:srgbClr val="A4A3A4"/>
          </p15:clr>
        </p15:guide>
        <p15:guide id="3" pos="4773">
          <p15:clr>
            <a:srgbClr val="A4A3A4"/>
          </p15:clr>
        </p15:guide>
        <p15:guide id="4" pos="143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735" orient="horz"/>
        <p:guide pos="9558"/>
        <p:guide pos="4773"/>
        <p:guide pos="1432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Mono-regular.fntdata"/><Relationship Id="rId10" Type="http://schemas.openxmlformats.org/officeDocument/2006/relationships/font" Target="fonts/Roboto-boldItalic.fntdata"/><Relationship Id="rId13" Type="http://schemas.openxmlformats.org/officeDocument/2006/relationships/font" Target="fonts/RobotoMono-italic.fntdata"/><Relationship Id="rId12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italic.fntdata"/><Relationship Id="rId14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9069493" cy="1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144975" lIns="289975" spcFirstLastPara="1" rIns="289975" wrap="square" tIns="1449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855264" y="0"/>
            <a:ext cx="9069493" cy="1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144975" lIns="289975" spcFirstLastPara="1" rIns="289975" wrap="square" tIns="1449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340100" y="3727450"/>
            <a:ext cx="14249400" cy="10064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92960" y="14350682"/>
            <a:ext cx="16743680" cy="11741468"/>
          </a:xfrm>
          <a:prstGeom prst="rect">
            <a:avLst/>
          </a:prstGeom>
          <a:noFill/>
          <a:ln>
            <a:noFill/>
          </a:ln>
        </p:spPr>
        <p:txBody>
          <a:bodyPr anchorCtr="0" anchor="t" bIns="144975" lIns="289975" spcFirstLastPara="1" rIns="289975" wrap="square" tIns="1449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28323446"/>
            <a:ext cx="9069493" cy="1496155"/>
          </a:xfrm>
          <a:prstGeom prst="rect">
            <a:avLst/>
          </a:prstGeom>
          <a:noFill/>
          <a:ln>
            <a:noFill/>
          </a:ln>
        </p:spPr>
        <p:txBody>
          <a:bodyPr anchorCtr="0" anchor="b" bIns="144975" lIns="289975" spcFirstLastPara="1" rIns="289975" wrap="square" tIns="1449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855264" y="28323446"/>
            <a:ext cx="9069493" cy="1496155"/>
          </a:xfrm>
          <a:prstGeom prst="rect">
            <a:avLst/>
          </a:prstGeom>
          <a:noFill/>
          <a:ln>
            <a:noFill/>
          </a:ln>
        </p:spPr>
        <p:txBody>
          <a:bodyPr anchorCtr="0" anchor="b" bIns="144975" lIns="289975" spcFirstLastPara="1" rIns="289975" wrap="square" tIns="1449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2092960" y="14350682"/>
            <a:ext cx="16743680" cy="11741468"/>
          </a:xfrm>
          <a:prstGeom prst="rect">
            <a:avLst/>
          </a:prstGeom>
        </p:spPr>
        <p:txBody>
          <a:bodyPr anchorCtr="0" anchor="t" bIns="144975" lIns="289975" spcFirstLastPara="1" rIns="289975" wrap="square" tIns="144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340100" y="3727450"/>
            <a:ext cx="14249400" cy="10064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8353750" y="-579928"/>
            <a:ext cx="13567714" cy="26112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15868931" y="6935251"/>
            <a:ext cx="18121634" cy="6528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2623525" y="596378"/>
            <a:ext cx="18121634" cy="1920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2270641" y="3499590"/>
            <a:ext cx="25733931" cy="7444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09"/>
              <a:buFont typeface="Calibri"/>
              <a:buNone/>
              <a:defRPr sz="187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784402" y="11231355"/>
            <a:ext cx="22706410" cy="5162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7483"/>
              <a:buNone/>
              <a:defRPr sz="7483"/>
            </a:lvl1pPr>
            <a:lvl2pPr lvl="1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None/>
              <a:defRPr sz="6236"/>
            </a:lvl2pPr>
            <a:lvl3pPr lvl="2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5613"/>
              <a:buNone/>
              <a:defRPr sz="5613"/>
            </a:lvl3pPr>
            <a:lvl4pPr lvl="3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sz="4989"/>
            </a:lvl4pPr>
            <a:lvl5pPr lvl="4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sz="4989"/>
            </a:lvl5pPr>
            <a:lvl6pPr lvl="5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sz="4989"/>
            </a:lvl6pPr>
            <a:lvl7pPr lvl="6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sz="4989"/>
            </a:lvl7pPr>
            <a:lvl8pPr lvl="7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sz="4989"/>
            </a:lvl8pPr>
            <a:lvl9pPr lvl="8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sz="4989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2065654" y="5331063"/>
            <a:ext cx="26112371" cy="88949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09"/>
              <a:buFont typeface="Calibri"/>
              <a:buNone/>
              <a:defRPr sz="187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065654" y="14310205"/>
            <a:ext cx="26112371" cy="4677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7483"/>
              <a:buNone/>
              <a:defRPr sz="7483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6236"/>
              <a:buNone/>
              <a:defRPr sz="6236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5613"/>
              <a:buNone/>
              <a:defRPr sz="5613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4989"/>
              <a:buNone/>
              <a:defRPr sz="498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4989"/>
              <a:buNone/>
              <a:defRPr sz="498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4989"/>
              <a:buNone/>
              <a:defRPr sz="498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4989"/>
              <a:buNone/>
              <a:defRPr sz="498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4989"/>
              <a:buNone/>
              <a:defRPr sz="498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4989"/>
              <a:buNone/>
              <a:defRPr sz="498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081421" y="5692400"/>
            <a:ext cx="12866966" cy="13567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15326826" y="5692400"/>
            <a:ext cx="12866966" cy="13567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2085364" y="1138485"/>
            <a:ext cx="26112371" cy="4133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2085368" y="5241960"/>
            <a:ext cx="12807832" cy="25690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7483"/>
              <a:buNone/>
              <a:defRPr b="1" sz="7483"/>
            </a:lvl1pPr>
            <a:lvl2pPr indent="-2286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None/>
              <a:defRPr b="1" sz="6236"/>
            </a:lvl2pPr>
            <a:lvl3pPr indent="-2286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5613"/>
              <a:buNone/>
              <a:defRPr b="1" sz="5613"/>
            </a:lvl3pPr>
            <a:lvl4pPr indent="-2286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4pPr>
            <a:lvl5pPr indent="-2286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5pPr>
            <a:lvl6pPr indent="-2286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6pPr>
            <a:lvl7pPr indent="-2286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7pPr>
            <a:lvl8pPr indent="-2286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8pPr>
            <a:lvl9pPr indent="-2286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2085368" y="7810963"/>
            <a:ext cx="12807832" cy="1148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15326828" y="5241960"/>
            <a:ext cx="12870909" cy="25690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7483"/>
              <a:buNone/>
              <a:defRPr b="1" sz="7483"/>
            </a:lvl1pPr>
            <a:lvl2pPr indent="-2286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None/>
              <a:defRPr b="1" sz="6236"/>
            </a:lvl2pPr>
            <a:lvl3pPr indent="-2286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5613"/>
              <a:buNone/>
              <a:defRPr b="1" sz="5613"/>
            </a:lvl3pPr>
            <a:lvl4pPr indent="-2286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4pPr>
            <a:lvl5pPr indent="-2286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5pPr>
            <a:lvl6pPr indent="-2286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6pPr>
            <a:lvl7pPr indent="-2286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7pPr>
            <a:lvl8pPr indent="-2286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8pPr>
            <a:lvl9pPr indent="-2286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b="1" sz="4989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15326828" y="7810963"/>
            <a:ext cx="12870909" cy="1148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2085364" y="1425575"/>
            <a:ext cx="9764544" cy="49895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78"/>
              <a:buFont typeface="Calibri"/>
              <a:buNone/>
              <a:defRPr sz="997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12870909" y="3078850"/>
            <a:ext cx="15326827" cy="1519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862203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9978"/>
              <a:buChar char="•"/>
              <a:defRPr sz="9978"/>
            </a:lvl1pPr>
            <a:lvl2pPr indent="-783018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8731"/>
              <a:buChar char="•"/>
              <a:defRPr sz="8731"/>
            </a:lvl2pPr>
            <a:lvl3pPr indent="-70377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7483"/>
              <a:buChar char="•"/>
              <a:defRPr sz="7483"/>
            </a:lvl3pPr>
            <a:lvl4pPr indent="-624586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Char char="•"/>
              <a:defRPr sz="6236"/>
            </a:lvl4pPr>
            <a:lvl5pPr indent="-624585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Char char="•"/>
              <a:defRPr sz="6236"/>
            </a:lvl5pPr>
            <a:lvl6pPr indent="-624585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Char char="•"/>
              <a:defRPr sz="6236"/>
            </a:lvl6pPr>
            <a:lvl7pPr indent="-624585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Char char="•"/>
              <a:defRPr sz="6236"/>
            </a:lvl7pPr>
            <a:lvl8pPr indent="-624585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Char char="•"/>
              <a:defRPr sz="6236"/>
            </a:lvl8pPr>
            <a:lvl9pPr indent="-624585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Char char="•"/>
              <a:defRPr sz="6236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085364" y="6415088"/>
            <a:ext cx="9764544" cy="11884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sz="4989"/>
            </a:lvl1pPr>
            <a:lvl2pPr indent="-2286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365"/>
              <a:buNone/>
              <a:defRPr sz="4365"/>
            </a:lvl2pPr>
            <a:lvl3pPr indent="-2286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/>
            </a:lvl3pPr>
            <a:lvl4pPr indent="-2286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4pPr>
            <a:lvl5pPr indent="-2286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5pPr>
            <a:lvl6pPr indent="-2286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6pPr>
            <a:lvl7pPr indent="-2286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7pPr>
            <a:lvl8pPr indent="-2286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8pPr>
            <a:lvl9pPr indent="-2286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085364" y="1425575"/>
            <a:ext cx="9764544" cy="49895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78"/>
              <a:buFont typeface="Calibri"/>
              <a:buNone/>
              <a:defRPr sz="997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2870909" y="3078850"/>
            <a:ext cx="15326827" cy="15196234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085364" y="6415088"/>
            <a:ext cx="9764544" cy="11884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4989"/>
              <a:buNone/>
              <a:defRPr sz="4989"/>
            </a:lvl1pPr>
            <a:lvl2pPr indent="-228600" lvl="1" marL="914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365"/>
              <a:buNone/>
              <a:defRPr sz="4365"/>
            </a:lvl2pPr>
            <a:lvl3pPr indent="-228600" lvl="2" marL="1371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/>
            </a:lvl3pPr>
            <a:lvl4pPr indent="-228600" lvl="3" marL="1828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4pPr>
            <a:lvl5pPr indent="-228600" lvl="4" marL="22860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5pPr>
            <a:lvl6pPr indent="-228600" lvl="5" marL="2743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6pPr>
            <a:lvl7pPr indent="-228600" lvl="6" marL="32004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7pPr>
            <a:lvl8pPr indent="-228600" lvl="7" marL="3657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8pPr>
            <a:lvl9pPr indent="-228600" lvl="8" marL="41148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20"/>
              <a:buFont typeface="Calibri"/>
              <a:buNone/>
              <a:defRPr b="0" i="0" sz="13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783018" lvl="0" marL="457200" marR="0" rtl="0" algn="l">
              <a:lnSpc>
                <a:spcPct val="90000"/>
              </a:lnSpc>
              <a:spcBef>
                <a:spcPts val="3118"/>
              </a:spcBef>
              <a:spcAft>
                <a:spcPts val="0"/>
              </a:spcAft>
              <a:buClr>
                <a:schemeClr val="dk1"/>
              </a:buClr>
              <a:buSzPts val="8731"/>
              <a:buFont typeface="Arial"/>
              <a:buChar char="•"/>
              <a:defRPr b="0" i="0" sz="8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03770" lvl="1" marL="914400" marR="0" rt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7483"/>
              <a:buFont typeface="Arial"/>
              <a:buChar char="•"/>
              <a:defRPr b="0" i="0" sz="748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24586" lvl="2" marL="1371600" marR="0" rt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6236"/>
              <a:buFont typeface="Arial"/>
              <a:buChar char="•"/>
              <a:defRPr b="0" i="0" sz="623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85025" lvl="3" marL="1828800" marR="0" rt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5613"/>
              <a:buFont typeface="Arial"/>
              <a:buChar char="•"/>
              <a:defRPr b="0" i="0" sz="56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85025" lvl="4" marL="2286000" marR="0" rt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5613"/>
              <a:buFont typeface="Arial"/>
              <a:buChar char="•"/>
              <a:defRPr b="0" i="0" sz="56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85025" lvl="5" marL="2743200" marR="0" rt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5613"/>
              <a:buFont typeface="Arial"/>
              <a:buChar char="•"/>
              <a:defRPr b="0" i="0" sz="56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85025" lvl="6" marL="3200400" marR="0" rt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5613"/>
              <a:buFont typeface="Arial"/>
              <a:buChar char="•"/>
              <a:defRPr b="0" i="0" sz="56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85025" lvl="7" marL="3657600" marR="0" rt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5613"/>
              <a:buFont typeface="Arial"/>
              <a:buChar char="•"/>
              <a:defRPr b="0" i="0" sz="56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85025" lvl="8" marL="4114800" marR="0" rt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5613"/>
              <a:buFont typeface="Arial"/>
              <a:buChar char="•"/>
              <a:defRPr b="0" i="0" sz="56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74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web-of-life.es/" TargetMode="External"/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21" Type="http://schemas.openxmlformats.org/officeDocument/2006/relationships/hyperlink" Target="https://doi.org/10.1038/s42003-023-05622-3" TargetMode="External"/><Relationship Id="rId13" Type="http://schemas.openxmlformats.org/officeDocument/2006/relationships/image" Target="../media/image7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ankalp.rampuriya@iitgn.ac.in" TargetMode="External"/><Relationship Id="rId4" Type="http://schemas.openxmlformats.org/officeDocument/2006/relationships/hyperlink" Target="mailto:sankalp.rampuriya@iitgn.ac.in" TargetMode="External"/><Relationship Id="rId9" Type="http://schemas.openxmlformats.org/officeDocument/2006/relationships/image" Target="../media/image2.png"/><Relationship Id="rId15" Type="http://schemas.openxmlformats.org/officeDocument/2006/relationships/image" Target="../media/image4.png"/><Relationship Id="rId14" Type="http://schemas.openxmlformats.org/officeDocument/2006/relationships/image" Target="../media/image6.png"/><Relationship Id="rId17" Type="http://schemas.openxmlformats.org/officeDocument/2006/relationships/image" Target="../media/image11.png"/><Relationship Id="rId16" Type="http://schemas.openxmlformats.org/officeDocument/2006/relationships/image" Target="../media/image8.png"/><Relationship Id="rId5" Type="http://schemas.openxmlformats.org/officeDocument/2006/relationships/hyperlink" Target="mailto:sankalp.rampuriya@iitgn.ac.in" TargetMode="External"/><Relationship Id="rId19" Type="http://schemas.openxmlformats.org/officeDocument/2006/relationships/image" Target="../media/image10.png"/><Relationship Id="rId6" Type="http://schemas.openxmlformats.org/officeDocument/2006/relationships/hyperlink" Target="mailto:vedant.nuwal@iitgn.ac.in" TargetMode="External"/><Relationship Id="rId18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34470" y="134470"/>
            <a:ext cx="30013800" cy="2584800"/>
          </a:xfrm>
          <a:prstGeom prst="rect">
            <a:avLst/>
          </a:prstGeom>
          <a:solidFill>
            <a:srgbClr val="CCB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78586" y="20695668"/>
            <a:ext cx="29998665" cy="55348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sankalp.rampuriya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@i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itgn.ac.in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vedant.nuwal@iitgn.ac.in</a:t>
            </a:r>
            <a:endParaRPr b="0" i="0" sz="1800" u="sng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92993" y="2895562"/>
            <a:ext cx="9581531" cy="6651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Introduction</a:t>
            </a:r>
            <a:endParaRPr sz="2800"/>
          </a:p>
        </p:txBody>
      </p:sp>
      <p:sp>
        <p:nvSpPr>
          <p:cNvPr id="91" name="Google Shape;91;p13"/>
          <p:cNvSpPr/>
          <p:nvPr/>
        </p:nvSpPr>
        <p:spPr>
          <a:xfrm>
            <a:off x="72175" y="12507950"/>
            <a:ext cx="9581400" cy="73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en-US" sz="4900">
                <a:solidFill>
                  <a:schemeClr val="lt1"/>
                </a:solidFill>
              </a:rPr>
              <a:t>Research Questions</a:t>
            </a:r>
            <a:endParaRPr sz="2800"/>
          </a:p>
        </p:txBody>
      </p:sp>
      <p:sp>
        <p:nvSpPr>
          <p:cNvPr id="92" name="Google Shape;92;p13"/>
          <p:cNvSpPr/>
          <p:nvPr/>
        </p:nvSpPr>
        <p:spPr>
          <a:xfrm>
            <a:off x="93050" y="17496575"/>
            <a:ext cx="9581400" cy="67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lt1"/>
                </a:solidFill>
              </a:rPr>
              <a:t>3</a:t>
            </a:r>
            <a:r>
              <a:rPr b="1" i="0" lang="en-US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Datasets</a:t>
            </a:r>
            <a:endParaRPr b="1" sz="4900">
              <a:solidFill>
                <a:schemeClr val="lt1"/>
              </a:solidFill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9888025" y="2895550"/>
            <a:ext cx="10263600" cy="6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lt1"/>
                </a:solidFill>
              </a:rPr>
              <a:t>4</a:t>
            </a:r>
            <a:r>
              <a:rPr b="1" i="0" lang="en-US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Methodology</a:t>
            </a:r>
            <a:endParaRPr sz="2800"/>
          </a:p>
        </p:txBody>
      </p:sp>
      <p:sp>
        <p:nvSpPr>
          <p:cNvPr id="94" name="Google Shape;94;p13"/>
          <p:cNvSpPr/>
          <p:nvPr/>
        </p:nvSpPr>
        <p:spPr>
          <a:xfrm>
            <a:off x="9888013" y="7775450"/>
            <a:ext cx="10263600" cy="72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lt1"/>
                </a:solidFill>
              </a:rPr>
              <a:t>5</a:t>
            </a:r>
            <a:r>
              <a:rPr b="1" i="0" lang="en-US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Results</a:t>
            </a:r>
            <a:endParaRPr sz="2800"/>
          </a:p>
        </p:txBody>
      </p:sp>
      <p:sp>
        <p:nvSpPr>
          <p:cNvPr id="95" name="Google Shape;95;p13"/>
          <p:cNvSpPr/>
          <p:nvPr/>
        </p:nvSpPr>
        <p:spPr>
          <a:xfrm>
            <a:off x="20412300" y="10307300"/>
            <a:ext cx="9728400" cy="7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lt1"/>
                </a:solidFill>
              </a:rPr>
              <a:t>6</a:t>
            </a:r>
            <a:r>
              <a:rPr b="1" i="0" lang="en-US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900">
                <a:solidFill>
                  <a:schemeClr val="lt1"/>
                </a:solidFill>
              </a:rPr>
              <a:t>Conclusion</a:t>
            </a:r>
            <a:endParaRPr b="1" i="0" sz="4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20412300" y="18746975"/>
            <a:ext cx="9728400" cy="66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lt1"/>
                </a:solidFill>
              </a:rPr>
              <a:t>7</a:t>
            </a:r>
            <a:r>
              <a:rPr b="1" i="0" lang="en-US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References</a:t>
            </a:r>
            <a:endParaRPr sz="2800"/>
          </a:p>
        </p:txBody>
      </p:sp>
      <p:sp>
        <p:nvSpPr>
          <p:cNvPr id="97" name="Google Shape;97;p13"/>
          <p:cNvSpPr/>
          <p:nvPr/>
        </p:nvSpPr>
        <p:spPr>
          <a:xfrm>
            <a:off x="134470" y="134470"/>
            <a:ext cx="30013800" cy="2584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3986775" y="262375"/>
            <a:ext cx="243867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Analysis of Plant-Pollinator Network</a:t>
            </a:r>
            <a:endParaRPr b="1" sz="41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</a:rPr>
              <a:t>SANKALP RAMPURIYA</a:t>
            </a:r>
            <a:r>
              <a:rPr b="1" i="0" lang="en-US" sz="3500" u="none" cap="none" strike="noStrike">
                <a:solidFill>
                  <a:schemeClr val="dk1"/>
                </a:solidFill>
              </a:rPr>
              <a:t>, </a:t>
            </a:r>
            <a:r>
              <a:rPr b="1" lang="en-US" sz="3500">
                <a:solidFill>
                  <a:schemeClr val="dk1"/>
                </a:solidFill>
              </a:rPr>
              <a:t>VEDANT NUWAL</a:t>
            </a:r>
            <a:endParaRPr b="1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</a:rPr>
              <a:t>Department </a:t>
            </a:r>
            <a:r>
              <a:rPr b="0" i="0" lang="en-US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Civil Engineering, Department of </a:t>
            </a:r>
            <a:r>
              <a:rPr lang="en-US" sz="3300">
                <a:solidFill>
                  <a:schemeClr val="dk1"/>
                </a:solidFill>
              </a:rPr>
              <a:t>Civil Engineering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100" y="267688"/>
            <a:ext cx="2357522" cy="2318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3"/>
          <p:cNvCxnSpPr/>
          <p:nvPr/>
        </p:nvCxnSpPr>
        <p:spPr>
          <a:xfrm>
            <a:off x="9785725" y="2650950"/>
            <a:ext cx="0" cy="181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3"/>
          <p:cNvCxnSpPr/>
          <p:nvPr/>
        </p:nvCxnSpPr>
        <p:spPr>
          <a:xfrm>
            <a:off x="20253900" y="2650950"/>
            <a:ext cx="0" cy="181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3"/>
          <p:cNvSpPr txBox="1"/>
          <p:nvPr/>
        </p:nvSpPr>
        <p:spPr>
          <a:xfrm>
            <a:off x="25991725" y="518700"/>
            <a:ext cx="4085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31">
                <a:solidFill>
                  <a:schemeClr val="dk1"/>
                </a:solidFill>
              </a:rPr>
              <a:t>ES 404</a:t>
            </a:r>
            <a:endParaRPr b="1" sz="7731">
              <a:solidFill>
                <a:schemeClr val="dk1"/>
              </a:solidFill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68100" y="3753975"/>
            <a:ext cx="95064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study analyzes a real-world 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plant-pollinator bipartite 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where nodes are 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pollinator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species 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(96 &amp; 275 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respectively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; edges are  pollination interactions(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923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aim is to identify 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generalist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specialist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species, 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communities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interaction patterns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ecosystem stability.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9967200" y="3649188"/>
            <a:ext cx="101052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Centrality Analysis: Calculated Eigenvector, Katz, Betweenness, Closeness, and HITS centralities for all nodes.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Community Detection: Louvain algorithm used to identify modules and compute modularity.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Assortativity: Pearson degree correlation measured separately for plants and pollinators.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Clustering Coefficient: Computed global and local clustering coefficients for both node types.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Visualization: All plots generated in Python/Jupyter.</a:t>
            </a:r>
            <a:endParaRPr sz="823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3" title="Screenshot 2025-04-20 at 4.48.12 AM.png"/>
          <p:cNvPicPr preferRelativeResize="0"/>
          <p:nvPr/>
        </p:nvPicPr>
        <p:blipFill rotWithShape="1">
          <a:blip r:embed="rId8">
            <a:alphaModFix/>
          </a:blip>
          <a:srcRect b="1169" l="0" r="0" t="2193"/>
          <a:stretch/>
        </p:blipFill>
        <p:spPr>
          <a:xfrm>
            <a:off x="339525" y="6392925"/>
            <a:ext cx="9088451" cy="58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 title="Screenshot 2025-04-20 at 4.52.14 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100" y="6647950"/>
            <a:ext cx="1539875" cy="6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 title="Screenshot 2025-04-20 at 4.53.59 AM.png"/>
          <p:cNvPicPr preferRelativeResize="0"/>
          <p:nvPr/>
        </p:nvPicPr>
        <p:blipFill rotWithShape="1">
          <a:blip r:embed="rId10">
            <a:alphaModFix/>
          </a:blip>
          <a:srcRect b="0" l="8455" r="6655" t="0"/>
          <a:stretch/>
        </p:blipFill>
        <p:spPr>
          <a:xfrm>
            <a:off x="3653475" y="6009375"/>
            <a:ext cx="3188824" cy="3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130550" y="13186863"/>
            <a:ext cx="95064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removing generalist species affect network stability?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specialist pollinators are vulnerable to extinction?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plants would be most effective in restoration?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are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backup pollinators for key plant species?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does the disassortative mixing pattern for plants influence resilience to species extinction?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species might co-decline under environmental stressors?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are the ecological implications of 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pollinators showing a significantly higher global clustering coefficient than plants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20253900" y="10974023"/>
            <a:ext cx="9728400" cy="7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Key Generalist Species:</a:t>
            </a:r>
            <a:br>
              <a:rPr b="1"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Generalist species like </a:t>
            </a:r>
            <a:r>
              <a:rPr i="1" lang="en-US" sz="1800">
                <a:solidFill>
                  <a:schemeClr val="dk1"/>
                </a:solidFill>
              </a:rPr>
              <a:t>Rubus deliciosus</a:t>
            </a:r>
            <a:r>
              <a:rPr lang="en-US" sz="1800">
                <a:solidFill>
                  <a:schemeClr val="dk1"/>
                </a:solidFill>
              </a:rPr>
              <a:t> (plant) and </a:t>
            </a:r>
            <a:r>
              <a:rPr i="1" lang="en-US" sz="1800">
                <a:solidFill>
                  <a:schemeClr val="dk1"/>
                </a:solidFill>
              </a:rPr>
              <a:t>Bombus edwardsi</a:t>
            </a:r>
            <a:r>
              <a:rPr lang="en-US" sz="1800">
                <a:solidFill>
                  <a:schemeClr val="dk1"/>
                </a:solidFill>
              </a:rPr>
              <a:t> (pollinator) function as crucial hubs and bridges in the network; their removal fragments the network, isolates specialists, and can trigger cascading co-extinctions.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Most Vulnerable Species:</a:t>
            </a:r>
            <a:br>
              <a:rPr b="1"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The most vulnerable pollinators (</a:t>
            </a:r>
            <a:r>
              <a:rPr i="1" lang="en-US" sz="1800">
                <a:solidFill>
                  <a:schemeClr val="dk1"/>
                </a:solidFill>
              </a:rPr>
              <a:t>Anthomyia sp1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i="1" lang="en-US" sz="1800">
                <a:solidFill>
                  <a:schemeClr val="dk1"/>
                </a:solidFill>
              </a:rPr>
              <a:t>Archytas sp1</a:t>
            </a:r>
            <a:r>
              <a:rPr lang="en-US" sz="1800">
                <a:solidFill>
                  <a:schemeClr val="dk1"/>
                </a:solidFill>
              </a:rPr>
              <a:t>, and </a:t>
            </a:r>
            <a:r>
              <a:rPr i="1" lang="en-US" sz="1800">
                <a:solidFill>
                  <a:schemeClr val="dk1"/>
                </a:solidFill>
              </a:rPr>
              <a:t>Exoprosopa volucris</a:t>
            </a:r>
            <a:r>
              <a:rPr lang="en-US" sz="1800">
                <a:solidFill>
                  <a:schemeClr val="dk1"/>
                </a:solidFill>
              </a:rPr>
              <a:t>) have the lowest centrality and depend on specific plants, making them especially prone to extinction.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Restoration Priorities:</a:t>
            </a:r>
            <a:br>
              <a:rPr b="1"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Restoration efforts should prioritize highly central plants such as </a:t>
            </a:r>
            <a:r>
              <a:rPr i="1" lang="en-US" sz="1800">
                <a:solidFill>
                  <a:schemeClr val="dk1"/>
                </a:solidFill>
              </a:rPr>
              <a:t>Rubus deliciosus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i="1" lang="en-US" sz="1800">
                <a:solidFill>
                  <a:schemeClr val="dk1"/>
                </a:solidFill>
              </a:rPr>
              <a:t>Geranium caespitosum</a:t>
            </a:r>
            <a:r>
              <a:rPr lang="en-US" sz="1800">
                <a:solidFill>
                  <a:schemeClr val="dk1"/>
                </a:solidFill>
              </a:rPr>
              <a:t>, and </a:t>
            </a:r>
            <a:r>
              <a:rPr i="1" lang="en-US" sz="1800">
                <a:solidFill>
                  <a:schemeClr val="dk1"/>
                </a:solidFill>
              </a:rPr>
              <a:t>Rosa acicularis</a:t>
            </a:r>
            <a:r>
              <a:rPr lang="en-US" sz="1800">
                <a:solidFill>
                  <a:schemeClr val="dk1"/>
                </a:solidFill>
              </a:rPr>
              <a:t> to maintain pollinator diversity and network connectivity.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Functional Redundancy:</a:t>
            </a:r>
            <a:br>
              <a:rPr b="1"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Key plants like </a:t>
            </a:r>
            <a:r>
              <a:rPr i="1" lang="en-US" sz="1800">
                <a:solidFill>
                  <a:schemeClr val="dk1"/>
                </a:solidFill>
              </a:rPr>
              <a:t>Rubus deliciosus</a:t>
            </a:r>
            <a:r>
              <a:rPr lang="en-US" sz="1800">
                <a:solidFill>
                  <a:schemeClr val="dk1"/>
                </a:solidFill>
              </a:rPr>
              <a:t> have backup pollinators, including </a:t>
            </a:r>
            <a:r>
              <a:rPr i="1" lang="en-US" sz="1800">
                <a:solidFill>
                  <a:schemeClr val="dk1"/>
                </a:solidFill>
              </a:rPr>
              <a:t>Bombus edwardsi</a:t>
            </a:r>
            <a:r>
              <a:rPr lang="en-US" sz="1800">
                <a:solidFill>
                  <a:schemeClr val="dk1"/>
                </a:solidFill>
              </a:rPr>
              <a:t> and </a:t>
            </a:r>
            <a:r>
              <a:rPr i="1" lang="en-US" sz="1800">
                <a:solidFill>
                  <a:schemeClr val="dk1"/>
                </a:solidFill>
              </a:rPr>
              <a:t>Bombus occidentalis</a:t>
            </a:r>
            <a:r>
              <a:rPr lang="en-US" sz="1800">
                <a:solidFill>
                  <a:schemeClr val="dk1"/>
                </a:solidFill>
              </a:rPr>
              <a:t>, which provide functional redundancy and help buffer against pollinator loss.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Network Properties:</a:t>
            </a:r>
            <a:br>
              <a:rPr b="1"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The network’s disassortative mixing (r = –0.15 for plants) means generalists connect to many specialists, making the system robust to random specialist loss but fragile if hubs are lost.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Community and Co-Decline:</a:t>
            </a:r>
            <a:br>
              <a:rPr b="1"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Species within the same community module are likely to co-decline under environmental stress, and targeted removal of bridge species like </a:t>
            </a:r>
            <a:r>
              <a:rPr i="1" lang="en-US" sz="1800">
                <a:solidFill>
                  <a:schemeClr val="dk1"/>
                </a:solidFill>
              </a:rPr>
              <a:t>Rubus deliciosus</a:t>
            </a:r>
            <a:r>
              <a:rPr lang="en-US" sz="1800">
                <a:solidFill>
                  <a:schemeClr val="dk1"/>
                </a:solidFill>
              </a:rPr>
              <a:t> or </a:t>
            </a:r>
            <a:r>
              <a:rPr i="1" lang="en-US" sz="1800">
                <a:solidFill>
                  <a:schemeClr val="dk1"/>
                </a:solidFill>
              </a:rPr>
              <a:t>Bombus occidentalis</a:t>
            </a:r>
            <a:r>
              <a:rPr lang="en-US" sz="1800">
                <a:solidFill>
                  <a:schemeClr val="dk1"/>
                </a:solidFill>
              </a:rPr>
              <a:t> rapidly fragments the network. (Modularity = 0.395)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190500" y="18211800"/>
            <a:ext cx="92376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dataset comes from the Web of Life ecological networks database (M_PL_005.csv) and represents a plant-pollinator network from the Colorado region of the United States. This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bipartite</a:t>
            </a: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network captures the ecological interactions between plants and their insect pollinators in this ecosystem.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111" name="Google Shape;111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153561" y="6542100"/>
            <a:ext cx="8184939" cy="349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245653" y="2789900"/>
            <a:ext cx="8000748" cy="32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13">
            <a:alphaModFix/>
          </a:blip>
          <a:srcRect b="0" l="0" r="49811" t="6690"/>
          <a:stretch/>
        </p:blipFill>
        <p:spPr>
          <a:xfrm>
            <a:off x="9967200" y="8592700"/>
            <a:ext cx="4626452" cy="40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14">
            <a:alphaModFix/>
          </a:blip>
          <a:srcRect b="4274" l="4524" r="8805" t="6295"/>
          <a:stretch/>
        </p:blipFill>
        <p:spPr>
          <a:xfrm>
            <a:off x="10083050" y="12746600"/>
            <a:ext cx="4796575" cy="3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15">
            <a:alphaModFix/>
          </a:blip>
          <a:srcRect b="8390" l="6055" r="8780" t="7871"/>
          <a:stretch/>
        </p:blipFill>
        <p:spPr>
          <a:xfrm>
            <a:off x="14988075" y="13027925"/>
            <a:ext cx="4796575" cy="353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16">
            <a:alphaModFix/>
          </a:blip>
          <a:srcRect b="6307" l="7480" r="7224" t="8230"/>
          <a:stretch/>
        </p:blipFill>
        <p:spPr>
          <a:xfrm>
            <a:off x="14914189" y="8592700"/>
            <a:ext cx="4944334" cy="37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17">
            <a:alphaModFix/>
          </a:blip>
          <a:srcRect b="7689" l="8111" r="8178" t="9720"/>
          <a:stretch/>
        </p:blipFill>
        <p:spPr>
          <a:xfrm>
            <a:off x="10252975" y="16943425"/>
            <a:ext cx="4462973" cy="32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18">
            <a:alphaModFix/>
          </a:blip>
          <a:srcRect b="6868" l="8260" r="8210" t="10074"/>
          <a:stretch/>
        </p:blipFill>
        <p:spPr>
          <a:xfrm>
            <a:off x="15051985" y="16774374"/>
            <a:ext cx="4978015" cy="37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 title="Screenshot 2025-04-20 at 2.42.59 PM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367888" y="12939650"/>
            <a:ext cx="1155065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 txBox="1"/>
          <p:nvPr/>
        </p:nvSpPr>
        <p:spPr>
          <a:xfrm>
            <a:off x="11353200" y="12531936"/>
            <a:ext cx="2008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2. Degree 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Distribution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15309100" y="12507950"/>
            <a:ext cx="4405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3. Plant-Pollinator 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Community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structure with Key hubs (Modularity = 0.395)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480361" y="16254150"/>
            <a:ext cx="2008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4. Eigen Centrality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16382275" y="16281650"/>
            <a:ext cx="233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5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Betweenness Centrality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11353211" y="20240625"/>
            <a:ext cx="2008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6. Closeness Centrality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15379100" y="20263975"/>
            <a:ext cx="4405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7. 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Plants sized by Hub score and Pollinators by Authority score.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23712825" y="6045000"/>
            <a:ext cx="3721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8.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 neighbor degree vs. node degree</a:t>
            </a:r>
            <a:b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23790350" y="9890500"/>
            <a:ext cx="346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9. Local Clustering Coefficients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3425650" y="12086513"/>
            <a:ext cx="3188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1. Plant-Pollinator Network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20469775" y="19607125"/>
            <a:ext cx="95814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en-US">
                <a:solidFill>
                  <a:schemeClr val="dk1"/>
                </a:solidFill>
              </a:rPr>
              <a:t>Web of life: Ecological networks database</a:t>
            </a:r>
            <a:r>
              <a:rPr lang="en-US">
                <a:solidFill>
                  <a:schemeClr val="dk1"/>
                </a:solidFill>
              </a:rPr>
              <a:t>. Web of Life: ecological networks database. </a:t>
            </a:r>
            <a:r>
              <a:rPr lang="en-US" u="sng">
                <a:solidFill>
                  <a:schemeClr val="hlink"/>
                </a:solidFill>
                <a:hlinkClick r:id="rId20"/>
              </a:rPr>
              <a:t>https://www.web-of-life.es/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Bhatia, U., Dubey, S., Gouhier, T.C. </a:t>
            </a:r>
            <a:r>
              <a:rPr i="1" lang="en-US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Network-based restoration strategies maximize ecosystem recovery. </a:t>
            </a:r>
            <a:r>
              <a:rPr i="1" lang="en-US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Commun Biol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1256 (2023).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1"/>
              </a:rPr>
              <a:t>https://doi.org/10.1038/s42003-023-05622-3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13567513" y="16776163"/>
            <a:ext cx="27558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Node size represent centrality values</a:t>
            </a:r>
            <a:endParaRPr sz="93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